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5"/>
  </p:notesMasterIdLst>
  <p:handoutMasterIdLst>
    <p:handoutMasterId r:id="rId16"/>
  </p:handoutMasterIdLst>
  <p:sldIdLst>
    <p:sldId id="445" r:id="rId5"/>
    <p:sldId id="446" r:id="rId6"/>
    <p:sldId id="447" r:id="rId7"/>
    <p:sldId id="448" r:id="rId8"/>
    <p:sldId id="449" r:id="rId9"/>
    <p:sldId id="450" r:id="rId10"/>
    <p:sldId id="454" r:id="rId11"/>
    <p:sldId id="451" r:id="rId12"/>
    <p:sldId id="457" r:id="rId13"/>
    <p:sldId id="458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50"/>
          </p14:sldIdLst>
        </p14:section>
        <p14:section name="Meeting" id="{E9139E82-C24E-4DF6-BAC8-EA3831C19DD1}">
          <p14:sldIdLst>
            <p14:sldId id="454"/>
            <p14:sldId id="451"/>
            <p14:sldId id="457"/>
          </p14:sldIdLst>
        </p14:section>
        <p14:section name="Post Meeting" id="{F642949D-65EF-4A0D-897D-C007ED870777}">
          <p14:sldIdLst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35E1AD-720A-4781-BE17-A1423CFD2714}" v="4" dt="2020-10-15T17:14:34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>
        <p:scale>
          <a:sx n="130" d="100"/>
          <a:sy n="130" d="100"/>
        </p:scale>
        <p:origin x="116" y="64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568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S3-202670, SA3#100bis-e,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0Bis-e/Docs/S3-202397.zip" TargetMode="External"/><Relationship Id="rId2" Type="http://schemas.openxmlformats.org/officeDocument/2006/relationships/hyperlink" Target="https://www.3gpp.org/ftp/TSG_SA/WG3_Security/TSGS3_100Bis-e/Docs/S3-202301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0Bis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SA3#100bis-e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Chairman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75A92-65E6-4E78-91EA-C6C7D2815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 deadlines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BFD4CFB-893B-46F3-977C-F8A49F36D5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0149902"/>
              </p:ext>
            </p:extLst>
          </p:nvPr>
        </p:nvGraphicFramePr>
        <p:xfrm>
          <a:off x="838200" y="2026111"/>
          <a:ext cx="10515600" cy="34859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4810361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35542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1943005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7017178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9757931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27621878"/>
                    </a:ext>
                  </a:extLst>
                </a:gridCol>
              </a:tblGrid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(UTC)\Date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19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20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21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22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23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03917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b="1" kern="1200" dirty="0">
                        <a:solidFill>
                          <a:srgbClr val="FF66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56459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789174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Available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Comments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683663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99850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955374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7082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4156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50" b="1" kern="1200" dirty="0">
                          <a:solidFill>
                            <a:srgbClr val="FF6600"/>
                          </a:solidFill>
                          <a:latin typeface="+mn-lt"/>
                          <a:ea typeface="+mn-ea"/>
                          <a:cs typeface="+mn-cs"/>
                        </a:rPr>
                        <a:t>Portal</a:t>
                      </a:r>
                      <a:r>
                        <a:rPr lang="en-US" sz="105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1" kern="1200" dirty="0">
                          <a:solidFill>
                            <a:srgbClr val="FF6600"/>
                          </a:solidFill>
                          <a:latin typeface="+mn-lt"/>
                          <a:ea typeface="+mn-ea"/>
                          <a:cs typeface="+mn-cs"/>
                        </a:rPr>
                        <a:t>closes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Last revision at 17:00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Approval at 17:00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96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849273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9D2C8-1478-4FB1-8637-362ED8F2EA9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Meeting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schedule (if any)</a:t>
            </a:r>
          </a:p>
          <a:p>
            <a:r>
              <a:rPr lang="sv-SE" dirty="0"/>
              <a:t>Post Meeting</a:t>
            </a:r>
          </a:p>
          <a:p>
            <a:pPr lvl="1"/>
            <a:r>
              <a:rPr lang="sv-SE" dirty="0"/>
              <a:t>Email approval deadlines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E42FD-EB58-48CE-B939-0CB2C23CE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D7C9B9-67B1-4FD4-97D0-D40C3B4EE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https://www.3gpp.org/ftp/TSG_SA/WG3_Security/TSGS3_100Bis-e/Docs/S3-202301.zip</a:t>
            </a:r>
            <a:r>
              <a:rPr lang="en-US" dirty="0"/>
              <a:t> </a:t>
            </a: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https://www.3gpp.org/ftp/TSG_SA/WG3_Security/TSGS3_100Bis-e/Docs/S3-202397.zip</a:t>
            </a:r>
            <a:r>
              <a:rPr lang="en-US" dirty="0"/>
              <a:t>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Scheduled daily (except Friday) at 13:00-15:00 UTC</a:t>
            </a:r>
          </a:p>
          <a:p>
            <a:pPr lvl="1"/>
            <a:r>
              <a:rPr lang="en-US" dirty="0"/>
              <a:t>Conference calls topics are collected in this document (see slide 9)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”3GPP - SA3#100bis-e”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03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CDB2E-1EF1-4901-94D7-484E2BF6D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F6E8F-8CF2-4FCA-A576-AC39B653B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[SA3#100bis-e][AI#]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[SA3#100bis-e][AI#&lt;,group name if applicable&gt;][S3-20wxyz]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[SA3#100bis-e][AI#]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"[SA3#100bis-e][admin]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36934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98F80-B7F5-4686-AFB8-87A0CC7E7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CB4DB-0794-490B-9AE4-76A7B5A29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Drafts folder:</a:t>
            </a:r>
          </a:p>
          <a:p>
            <a:pPr lvl="1"/>
            <a:r>
              <a:rPr lang="sv-SE" dirty="0">
                <a:hlinkClick r:id="rId2"/>
              </a:rPr>
              <a:t>https://www.3gpp.org/ftp/tsg_sa/WG3_Security/TSGS3_100Bis-e/Inbox/Drafts</a:t>
            </a:r>
            <a:r>
              <a:rPr lang="sv-SE" dirty="0"/>
              <a:t> </a:t>
            </a:r>
            <a:endParaRPr lang="en-US" dirty="0"/>
          </a:p>
          <a:p>
            <a:r>
              <a:rPr lang="en-US" dirty="0"/>
              <a:t>Filename convention for revisions: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draft_S3-20wxyz-r#</a:t>
            </a:r>
            <a:r>
              <a:rPr lang="en-US" dirty="0"/>
              <a:t>"</a:t>
            </a:r>
          </a:p>
          <a:p>
            <a:pPr lvl="1"/>
            <a:r>
              <a:rPr lang="en-US" dirty="0"/>
              <a:t>After the last revision deadline, only the authors are responsible for revisions</a:t>
            </a:r>
          </a:p>
          <a:p>
            <a:r>
              <a:rPr lang="en-US" dirty="0"/>
              <a:t>Merges:</a:t>
            </a:r>
          </a:p>
          <a:p>
            <a:pPr lvl="1"/>
            <a:r>
              <a:rPr lang="en-US" dirty="0"/>
              <a:t>Authors are to explicitly announce the merge and close the discussion on their merged documents’ threads</a:t>
            </a:r>
          </a:p>
          <a:p>
            <a:pPr lvl="1"/>
            <a:r>
              <a:rPr lang="en-US" dirty="0"/>
              <a:t>Discussion and drafting is to be continued on the baseline document thread 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665516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5A00-1512-45B8-9919-3795539A6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83912-0650-46C8-9579-08F2D454E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Positions:</a:t>
            </a:r>
          </a:p>
          <a:p>
            <a:pPr lvl="1"/>
            <a:r>
              <a:rPr lang="en-US" sz="20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800" dirty="0"/>
              <a:t>Company X sends email stating objection to the contribution</a:t>
            </a:r>
          </a:p>
          <a:p>
            <a:pPr lvl="2"/>
            <a:r>
              <a:rPr lang="en-US" sz="18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2000" dirty="0"/>
              <a:t>Objections are to be raised before the provided deadlines to allow time for discussion and compromise</a:t>
            </a:r>
          </a:p>
          <a:p>
            <a:r>
              <a:rPr lang="en-US" sz="2400" dirty="0"/>
              <a:t>Automatic decisions:</a:t>
            </a:r>
          </a:p>
          <a:p>
            <a:pPr lvl="1"/>
            <a:r>
              <a:rPr lang="en-US" sz="20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2000" dirty="0"/>
              <a:t>Challenged documents are to be noted by the last challenge deadline unless all objections have been withdrawn</a:t>
            </a:r>
          </a:p>
        </p:txBody>
      </p:sp>
    </p:spTree>
    <p:extLst>
      <p:ext uri="{BB962C8B-B14F-4D97-AF65-F5344CB8AC3E}">
        <p14:creationId xmlns:p14="http://schemas.microsoft.com/office/powerpoint/2010/main" val="131543559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F6725-D6B0-46A7-A181-BE221D05E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3D5B03-8EB3-4E57-AAA8-40D3B622B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</a:t>
            </a:r>
          </a:p>
          <a:p>
            <a:r>
              <a:rPr lang="en-US" dirty="0"/>
              <a:t>Rel-17 items </a:t>
            </a:r>
          </a:p>
          <a:p>
            <a:pPr lvl="1"/>
            <a:r>
              <a:rPr lang="en-US" dirty="0"/>
              <a:t>Studies: 2.1 to 2.17</a:t>
            </a:r>
          </a:p>
          <a:p>
            <a:r>
              <a:rPr lang="en-US" dirty="0"/>
              <a:t>Backlog</a:t>
            </a:r>
          </a:p>
          <a:p>
            <a:pPr lvl="1"/>
            <a:r>
              <a:rPr lang="en-US" dirty="0"/>
              <a:t>New WI proposals: 3</a:t>
            </a:r>
          </a:p>
          <a:p>
            <a:r>
              <a:rPr lang="en-US" dirty="0"/>
              <a:t>Rel-15 items</a:t>
            </a:r>
          </a:p>
          <a:p>
            <a:pPr lvl="1"/>
            <a:r>
              <a:rPr lang="en-US" dirty="0"/>
              <a:t>Urgent incoming LSes: 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C9DB9F-E03F-4690-9E22-A1598AAB8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797050"/>
            <a:ext cx="5026544" cy="459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5722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12D19-846B-4C1A-AE1B-F7F0B557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Deadlines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D492CDC-849B-46C9-9AC7-3238B40D1B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3353947"/>
              </p:ext>
            </p:extLst>
          </p:nvPr>
        </p:nvGraphicFramePr>
        <p:xfrm>
          <a:off x="838200" y="1825624"/>
          <a:ext cx="10515600" cy="4288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48103612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04355428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1943005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7017178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597579317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027621878"/>
                    </a:ext>
                  </a:extLst>
                </a:gridCol>
              </a:tblGrid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12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13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14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15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16 Oct 2020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903917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56459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789174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  <a:r>
                        <a:rPr lang="en-US" sz="1400" baseline="30000" dirty="0"/>
                        <a:t>st</a:t>
                      </a:r>
                      <a:r>
                        <a:rPr lang="en-US" sz="14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</a:t>
                      </a:r>
                      <a:r>
                        <a:rPr lang="en-US" sz="1400" baseline="30000" dirty="0"/>
                        <a:t>nd</a:t>
                      </a:r>
                      <a:r>
                        <a:rPr lang="en-US" sz="14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3</a:t>
                      </a:r>
                      <a:r>
                        <a:rPr lang="en-US" sz="1400" baseline="30000" dirty="0"/>
                        <a:t>rd</a:t>
                      </a:r>
                      <a:r>
                        <a:rPr lang="en-US" sz="14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3683663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3998509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955374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Conf call 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 call 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 call 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Conf call 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7082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41566"/>
                  </a:ext>
                </a:extLst>
              </a:tr>
              <a:tr h="37097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algn="ctr"/>
                      <a:r>
                        <a:rPr lang="en-US" sz="1400" dirty="0"/>
                        <a:t>Last revision at 17:00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0000"/>
                          </a:solidFill>
                        </a:rPr>
                        <a:t>End of e-meeting at 15:00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96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212578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19E09-1AA4-4B3E-9AA2-1411D32CF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Conference call agenda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7F9939C-662C-4EA4-977D-4682FEFF1D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1335614"/>
              </p:ext>
            </p:extLst>
          </p:nvPr>
        </p:nvGraphicFramePr>
        <p:xfrm>
          <a:off x="838199" y="1825624"/>
          <a:ext cx="10515600" cy="29733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0772">
                  <a:extLst>
                    <a:ext uri="{9D8B030D-6E8A-4147-A177-3AD203B41FA5}">
                      <a16:colId xmlns:a16="http://schemas.microsoft.com/office/drawing/2014/main" val="2592006862"/>
                    </a:ext>
                  </a:extLst>
                </a:gridCol>
                <a:gridCol w="2238703">
                  <a:extLst>
                    <a:ext uri="{9D8B030D-6E8A-4147-A177-3AD203B41FA5}">
                      <a16:colId xmlns:a16="http://schemas.microsoft.com/office/drawing/2014/main" val="1128471600"/>
                    </a:ext>
                  </a:extLst>
                </a:gridCol>
                <a:gridCol w="2175642">
                  <a:extLst>
                    <a:ext uri="{9D8B030D-6E8A-4147-A177-3AD203B41FA5}">
                      <a16:colId xmlns:a16="http://schemas.microsoft.com/office/drawing/2014/main" val="1533463868"/>
                    </a:ext>
                  </a:extLst>
                </a:gridCol>
                <a:gridCol w="2219785">
                  <a:extLst>
                    <a:ext uri="{9D8B030D-6E8A-4147-A177-3AD203B41FA5}">
                      <a16:colId xmlns:a16="http://schemas.microsoft.com/office/drawing/2014/main" val="853216693"/>
                    </a:ext>
                  </a:extLst>
                </a:gridCol>
                <a:gridCol w="2310698">
                  <a:extLst>
                    <a:ext uri="{9D8B030D-6E8A-4147-A177-3AD203B41FA5}">
                      <a16:colId xmlns:a16="http://schemas.microsoft.com/office/drawing/2014/main" val="2948232054"/>
                    </a:ext>
                  </a:extLst>
                </a:gridCol>
              </a:tblGrid>
              <a:tr h="73788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 Oct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 Oct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 Oct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 Oct 2020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7718947"/>
                  </a:ext>
                </a:extLst>
              </a:tr>
              <a:tr h="528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13:00-13:30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Incoming LSes: 2.18,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FS_5GFBS: 2.1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 err="1"/>
                        <a:t>FS_eNPN_SEC</a:t>
                      </a:r>
                      <a:r>
                        <a:rPr lang="en-US" sz="1400" dirty="0"/>
                        <a:t>: 2.12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FS_AUTH_ENH: 2.5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116508"/>
                  </a:ext>
                </a:extLst>
              </a:tr>
              <a:tr h="528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New WIs: 3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 err="1"/>
                        <a:t>FS_eNA_SEC</a:t>
                      </a:r>
                      <a:r>
                        <a:rPr lang="en-US" sz="1400" dirty="0"/>
                        <a:t>: 2.16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FS_UAS_SEC: 2.7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FS_AMFREAL_SEC: 2.17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825585"/>
                  </a:ext>
                </a:extLst>
              </a:tr>
              <a:tr h="528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14:00-14:30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FS_5G_ProSe_Sec: 2.9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(including pending LSes)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 err="1"/>
                        <a:t>FS_eEDGE_SEC</a:t>
                      </a:r>
                      <a:r>
                        <a:rPr lang="en-US" sz="1400" dirty="0"/>
                        <a:t>: 2.8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0" i="0" dirty="0"/>
                        <a:t>FS_VNP_SECAM_SCAS: 2.2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888994"/>
                  </a:ext>
                </a:extLst>
              </a:tr>
              <a:tr h="11019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/>
                        <a:t>14:30-15:00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New </a:t>
                      </a:r>
                      <a:r>
                        <a:rPr lang="en-US" sz="1400" dirty="0" err="1"/>
                        <a:t>TRes</a:t>
                      </a:r>
                      <a:r>
                        <a:rPr lang="en-US" sz="1400" dirty="0"/>
                        <a:t>: skeleton, intro, scope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FS_UP_IP_Sec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2.3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b="1" dirty="0"/>
                        <a:t>Reserved (wrap up)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317150"/>
                  </a:ext>
                </a:extLst>
              </a:tr>
              <a:tr h="5410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 err="1"/>
                        <a:t>FS_eNPN_SEC</a:t>
                      </a:r>
                      <a:r>
                        <a:rPr lang="en-US" sz="1400" dirty="0"/>
                        <a:t>: 2.12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(merges)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779833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8AB7C937-EFB4-472E-96B4-253354A85EE9}"/>
              </a:ext>
            </a:extLst>
          </p:cNvPr>
          <p:cNvSpPr txBox="1"/>
          <p:nvPr/>
        </p:nvSpPr>
        <p:spPr>
          <a:xfrm>
            <a:off x="1021606" y="5177396"/>
            <a:ext cx="10443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timeslot limits are not strict except the conference call start and ending times.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During the meeting week, topics will be allocated to the free slots depending on the email discussions and proposals from rapporteurs.</a:t>
            </a:r>
          </a:p>
        </p:txBody>
      </p:sp>
    </p:spTree>
    <p:extLst>
      <p:ext uri="{BB962C8B-B14F-4D97-AF65-F5344CB8AC3E}">
        <p14:creationId xmlns:p14="http://schemas.microsoft.com/office/powerpoint/2010/main" val="157337900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E2EAA4-7395-4C52-9C43-852F1C5982D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55F77A5-4F6E-409A-9892-DDAE0DE76F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2BD09B-7BC0-429F-A74D-1CED2054BA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781</Words>
  <Application>Microsoft Office PowerPoint</Application>
  <PresentationFormat>Widescreen</PresentationFormat>
  <Paragraphs>155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Office Theme</vt:lpstr>
      <vt:lpstr>Process and agenda for SA3#100bis-e</vt:lpstr>
      <vt:lpstr>Outline</vt:lpstr>
      <vt:lpstr>General</vt:lpstr>
      <vt:lpstr>Email rules (1/2)</vt:lpstr>
      <vt:lpstr>Drafting</vt:lpstr>
      <vt:lpstr>Decision making</vt:lpstr>
      <vt:lpstr>Scope</vt:lpstr>
      <vt:lpstr>Deadlines</vt:lpstr>
      <vt:lpstr>Conference call agenda</vt:lpstr>
      <vt:lpstr>Email approval deadlines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2020-10-15T17:14:48Z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